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9" r:id="rId2"/>
    <p:sldMasterId id="2147483671" r:id="rId3"/>
  </p:sldMasterIdLst>
  <p:notesMasterIdLst>
    <p:notesMasterId r:id="rId31"/>
  </p:notesMasterIdLst>
  <p:sldIdLst>
    <p:sldId id="257" r:id="rId4"/>
    <p:sldId id="260" r:id="rId5"/>
    <p:sldId id="296" r:id="rId6"/>
    <p:sldId id="258" r:id="rId7"/>
    <p:sldId id="264" r:id="rId8"/>
    <p:sldId id="299" r:id="rId9"/>
    <p:sldId id="272" r:id="rId10"/>
    <p:sldId id="273" r:id="rId11"/>
    <p:sldId id="275" r:id="rId12"/>
    <p:sldId id="276" r:id="rId13"/>
    <p:sldId id="278" r:id="rId14"/>
    <p:sldId id="279" r:id="rId15"/>
    <p:sldId id="281" r:id="rId16"/>
    <p:sldId id="282" r:id="rId17"/>
    <p:sldId id="283" r:id="rId18"/>
    <p:sldId id="288" r:id="rId19"/>
    <p:sldId id="284" r:id="rId20"/>
    <p:sldId id="289" r:id="rId21"/>
    <p:sldId id="290" r:id="rId22"/>
    <p:sldId id="286" r:id="rId23"/>
    <p:sldId id="291" r:id="rId24"/>
    <p:sldId id="292" r:id="rId25"/>
    <p:sldId id="293" r:id="rId26"/>
    <p:sldId id="297" r:id="rId27"/>
    <p:sldId id="298" r:id="rId28"/>
    <p:sldId id="295" r:id="rId29"/>
    <p:sldId id="294" r:id="rId30"/>
  </p:sldIdLst>
  <p:sldSz cx="12192000" cy="6858000"/>
  <p:notesSz cx="6858000" cy="9144000"/>
  <p:embeddedFontLst>
    <p:embeddedFont>
      <p:font typeface="한컴 솔잎 B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HY동녘B" panose="02030600000101010101" pitchFamily="18" charset="-127"/>
      <p:regular r:id="rId35"/>
    </p:embeddedFont>
    <p:embeddedFont>
      <p:font typeface="한컴 솔잎 M" panose="020206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F"/>
    <a:srgbClr val="00005C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7" autoAdjust="0"/>
    <p:restoredTop sz="97431" autoAdjust="0"/>
  </p:normalViewPr>
  <p:slideViewPr>
    <p:cSldViewPr snapToGrid="0">
      <p:cViewPr>
        <p:scale>
          <a:sx n="75" d="100"/>
          <a:sy n="75" d="100"/>
        </p:scale>
        <p:origin x="-60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E6D2-5AD9-4B70-8B3F-017329CE2A70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6D3AA-474A-4A48-BD55-75AED53E0F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37EFB-6007-4508-8127-0AC12946D796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4FF9E-6249-4412-9607-B0F5B5FDBA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lfo8-24\Desktop\ppt배경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58100" y="4659809"/>
            <a:ext cx="3549650" cy="2198191"/>
          </a:xfrm>
          <a:prstGeom prst="rect">
            <a:avLst/>
          </a:prstGeom>
          <a:noFill/>
          <a:scene3d>
            <a:camera prst="orthographicFront">
              <a:rot lat="21299999" lon="0" rev="10799999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3670300" y="2067816"/>
            <a:ext cx="4470399" cy="391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err="1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U_ni</a:t>
            </a:r>
            <a:r>
              <a:rPr lang="en-US" altLang="ko-KR" sz="54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ko-KR" altLang="en-US" sz="54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소극장</a:t>
            </a:r>
            <a:endParaRPr lang="ko-KR" altLang="en-US" sz="5400" dirty="0">
              <a:solidFill>
                <a:schemeClr val="tx1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05610" y="2677416"/>
            <a:ext cx="4660489" cy="391195"/>
          </a:xfrm>
          <a:prstGeom prst="rect">
            <a:avLst/>
          </a:prstGeom>
          <a:solidFill>
            <a:schemeClr val="accent3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:\Users\alfo8-24\Desktop\1b199c04b9d0dd429ab10bfe1717c34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88600" y="0"/>
            <a:ext cx="1803400" cy="2324100"/>
          </a:xfrm>
          <a:prstGeom prst="rect">
            <a:avLst/>
          </a:prstGeom>
          <a:noFill/>
        </p:spPr>
      </p:pic>
      <p:pic>
        <p:nvPicPr>
          <p:cNvPr id="1027" name="Picture 3" descr="C:\Users\alfo8-24\Desktop\ppt배경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2350" y="0"/>
            <a:ext cx="3092450" cy="23622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850900" y="3261616"/>
            <a:ext cx="9982200" cy="58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소극장 대관 </a:t>
            </a:r>
            <a:r>
              <a:rPr lang="en-US" altLang="ko-KR" sz="32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_ </a:t>
            </a:r>
            <a:r>
              <a:rPr lang="ko-KR" altLang="en-US" sz="32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장비대여 프로그램</a:t>
            </a:r>
            <a:endParaRPr lang="ko-KR" altLang="en-US" sz="3200" dirty="0">
              <a:solidFill>
                <a:schemeClr val="tx1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89400" y="4379216"/>
            <a:ext cx="3759200" cy="1323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17.10.30-17.11.21</a:t>
            </a: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장   윤 </a:t>
            </a:r>
            <a:r>
              <a:rPr lang="ko-KR" altLang="en-US" sz="3200" dirty="0" err="1" smtClean="0">
                <a:solidFill>
                  <a:schemeClr val="tx1"/>
                </a:solidFill>
                <a:latin typeface="한컴 솔잎 B" pitchFamily="18" charset="-127"/>
                <a:ea typeface="한컴 솔잎 B" pitchFamily="18" charset="-127"/>
              </a:rPr>
              <a:t>희</a:t>
            </a:r>
            <a:endParaRPr lang="ko-KR" altLang="en-US" sz="3200" dirty="0">
              <a:solidFill>
                <a:schemeClr val="tx1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800" y="110490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스토리 보드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(Use Case Diagram)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alfo8-24\Downloads\admin-with-cogwheel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8259" y="2926923"/>
            <a:ext cx="1300162" cy="1300163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6" name="타원 15"/>
          <p:cNvSpPr/>
          <p:nvPr/>
        </p:nvSpPr>
        <p:spPr>
          <a:xfrm>
            <a:off x="2775046" y="3266363"/>
            <a:ext cx="1332931" cy="887105"/>
          </a:xfrm>
          <a:prstGeom prst="ellipse">
            <a:avLst/>
          </a:prstGeom>
          <a:noFill/>
          <a:ln w="317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대관자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등록</a:t>
            </a:r>
            <a:endParaRPr lang="ko-KR" altLang="en-US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28196" y="1767384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정보</a:t>
            </a:r>
            <a:r>
              <a:rPr lang="en-US" altLang="ko-KR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등록</a:t>
            </a:r>
            <a:endParaRPr lang="ko-KR" altLang="en-US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90030" y="2793240"/>
            <a:ext cx="1519452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대관자</a:t>
            </a:r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삭제</a:t>
            </a:r>
            <a:endParaRPr lang="ko-KR" altLang="en-US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378657" y="3832746"/>
            <a:ext cx="1544472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대관자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수정</a:t>
            </a:r>
            <a:endParaRPr lang="ko-KR" altLang="en-US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698542" y="4858601"/>
            <a:ext cx="1596789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대관자</a:t>
            </a:r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조회</a:t>
            </a:r>
            <a:endParaRPr lang="ko-KR" altLang="en-US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826758" y="336643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정보 조회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84625" y="1171430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정보 삭제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751092" y="2165444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대관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결제 확인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969458" y="3257264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장비 대여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신청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344167" y="2315569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장비 대여 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등록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166747" y="4485563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장비 대여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결제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537512" y="3423314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장비 대여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삭제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847462" y="5336276"/>
            <a:ext cx="1658203" cy="8871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장비 대여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조회</a:t>
            </a:r>
            <a:endParaRPr lang="en-US" altLang="ko-KR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cxnSp>
        <p:nvCxnSpPr>
          <p:cNvPr id="51" name="직선 화살표 연결선 50"/>
          <p:cNvCxnSpPr>
            <a:endCxn id="16" idx="2"/>
          </p:cNvCxnSpPr>
          <p:nvPr/>
        </p:nvCxnSpPr>
        <p:spPr>
          <a:xfrm flipV="1">
            <a:off x="2262068" y="3709916"/>
            <a:ext cx="512978" cy="356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6" idx="0"/>
            <a:endCxn id="32" idx="3"/>
          </p:cNvCxnSpPr>
          <p:nvPr/>
        </p:nvCxnSpPr>
        <p:spPr>
          <a:xfrm rot="5400000" flipH="1" flipV="1">
            <a:off x="3385380" y="2580709"/>
            <a:ext cx="741787" cy="6295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4085233" y="3411940"/>
            <a:ext cx="377588" cy="225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6" idx="5"/>
          </p:cNvCxnSpPr>
          <p:nvPr/>
        </p:nvCxnSpPr>
        <p:spPr>
          <a:xfrm rot="16200000" flipH="1">
            <a:off x="4084171" y="3852158"/>
            <a:ext cx="139015" cy="48180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40" idx="1"/>
          </p:cNvCxnSpPr>
          <p:nvPr/>
        </p:nvCxnSpPr>
        <p:spPr>
          <a:xfrm rot="16200000" flipH="1">
            <a:off x="3305821" y="4361948"/>
            <a:ext cx="832771" cy="42035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5400000" flipH="1" flipV="1">
            <a:off x="4809702" y="1240809"/>
            <a:ext cx="593676" cy="5140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459104" y="1746914"/>
            <a:ext cx="668741" cy="3275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339095" y="2442688"/>
            <a:ext cx="1662206" cy="114667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472752" y="2292823"/>
            <a:ext cx="1305635" cy="2752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44" idx="7"/>
            <a:endCxn id="45" idx="2"/>
          </p:cNvCxnSpPr>
          <p:nvPr/>
        </p:nvCxnSpPr>
        <p:spPr>
          <a:xfrm rot="5400000" flipH="1" flipV="1">
            <a:off x="8550468" y="2593478"/>
            <a:ext cx="628055" cy="9593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44" idx="6"/>
            <a:endCxn id="47" idx="2"/>
          </p:cNvCxnSpPr>
          <p:nvPr/>
        </p:nvCxnSpPr>
        <p:spPr>
          <a:xfrm>
            <a:off x="8627661" y="3700817"/>
            <a:ext cx="909851" cy="1660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4" idx="5"/>
            <a:endCxn id="46" idx="1"/>
          </p:cNvCxnSpPr>
          <p:nvPr/>
        </p:nvCxnSpPr>
        <p:spPr>
          <a:xfrm rot="16200000" flipH="1">
            <a:off x="8596694" y="3802585"/>
            <a:ext cx="601020" cy="1024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44" idx="4"/>
            <a:endCxn id="48" idx="0"/>
          </p:cNvCxnSpPr>
          <p:nvPr/>
        </p:nvCxnSpPr>
        <p:spPr>
          <a:xfrm rot="16200000" flipH="1">
            <a:off x="7641609" y="4301320"/>
            <a:ext cx="1191907" cy="8780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00540" y="4228546"/>
            <a:ext cx="1519452" cy="88710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한컴 솔잎 B" panose="02020603020101020101" pitchFamily="18" charset="-127"/>
                <a:ea typeface="한컴 솔잎 B" panose="02020603020101020101" pitchFamily="18" charset="-127"/>
              </a:rPr>
              <a:t>관리</a:t>
            </a:r>
            <a:r>
              <a:rPr lang="ko-KR" altLang="en-US" sz="2400" dirty="0">
                <a:solidFill>
                  <a:schemeClr val="tx1"/>
                </a:solidFill>
                <a:latin typeface="한컴 솔잎 B" panose="02020603020101020101" pitchFamily="18" charset="-127"/>
                <a:ea typeface="한컴 솔잎 B" panose="02020603020101020101" pitchFamily="18" charset="-127"/>
              </a:rPr>
              <a:t>자</a:t>
            </a:r>
            <a:endParaRPr lang="en-US" altLang="ko-KR" sz="2400" dirty="0" smtClean="0">
              <a:solidFill>
                <a:schemeClr val="tx1"/>
              </a:solidFill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800" y="110490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MVC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구조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(Use Case Diagram)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24609" r="78021" b="45365"/>
          <a:stretch>
            <a:fillRect/>
          </a:stretch>
        </p:blipFill>
        <p:spPr bwMode="auto">
          <a:xfrm>
            <a:off x="4305299" y="1485900"/>
            <a:ext cx="3592565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/>
          <a:srcRect l="44167" t="24480" r="16771" b="25521"/>
          <a:stretch>
            <a:fillRect/>
          </a:stretch>
        </p:blipFill>
        <p:spPr bwMode="auto">
          <a:xfrm>
            <a:off x="7429500" y="927100"/>
            <a:ext cx="47625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24062" t="11979" r="57813" b="34743"/>
          <a:stretch>
            <a:fillRect/>
          </a:stretch>
        </p:blipFill>
        <p:spPr bwMode="auto">
          <a:xfrm>
            <a:off x="1600200" y="1968500"/>
            <a:ext cx="1892300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l="23341" t="13020" r="58334" b="26042"/>
          <a:stretch>
            <a:fillRect/>
          </a:stretch>
        </p:blipFill>
        <p:spPr bwMode="auto">
          <a:xfrm>
            <a:off x="2921000" y="698500"/>
            <a:ext cx="22479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56735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800" y="110490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Class Diagram</a:t>
            </a: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(Controller)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 l="23646" t="19922" r="58437" b="19141"/>
          <a:stretch>
            <a:fillRect/>
          </a:stretch>
        </p:blipFill>
        <p:spPr bwMode="auto">
          <a:xfrm>
            <a:off x="4140200" y="622300"/>
            <a:ext cx="2184400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/>
          <a:srcRect l="23854" t="44661" r="57882" b="6641"/>
          <a:stretch>
            <a:fillRect/>
          </a:stretch>
        </p:blipFill>
        <p:spPr bwMode="auto">
          <a:xfrm>
            <a:off x="5422900" y="1130300"/>
            <a:ext cx="21463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7604" t="11979" r="34722" b="46472"/>
          <a:stretch>
            <a:fillRect/>
          </a:stretch>
        </p:blipFill>
        <p:spPr bwMode="auto">
          <a:xfrm>
            <a:off x="2208810" y="1914890"/>
            <a:ext cx="4893129" cy="462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56735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800" y="110490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Class Diagram</a:t>
            </a: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(Model)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l="66234" t="11922" r="13506" b="27202"/>
          <a:stretch>
            <a:fillRect/>
          </a:stretch>
        </p:blipFill>
        <p:spPr bwMode="auto">
          <a:xfrm>
            <a:off x="7303324" y="653144"/>
            <a:ext cx="2470068" cy="59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0709" t="11894" r="37649" b="16325"/>
          <a:stretch>
            <a:fillRect/>
          </a:stretch>
        </p:blipFill>
        <p:spPr bwMode="auto">
          <a:xfrm>
            <a:off x="3616656" y="232010"/>
            <a:ext cx="6018664" cy="653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56735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800" y="1104900"/>
            <a:ext cx="35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Class Diagram</a:t>
            </a: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(Controller + Model)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7793" y="477104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ko-KR" altLang="en-US" sz="2600" spc="-150" dirty="0" err="1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대관자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154" y="139153"/>
            <a:ext cx="6177467" cy="671305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88" y="1980722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13" y="497080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3" y="1665820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구부러진 연결선 8"/>
          <p:cNvCxnSpPr>
            <a:stCxn id="2" idx="1"/>
          </p:cNvCxnSpPr>
          <p:nvPr/>
        </p:nvCxnSpPr>
        <p:spPr>
          <a:xfrm rot="10800000">
            <a:off x="5897304" y="1614668"/>
            <a:ext cx="4014484" cy="534368"/>
          </a:xfrm>
          <a:prstGeom prst="curvedConnector3">
            <a:avLst>
              <a:gd name="adj1" fmla="val 131451"/>
            </a:avLst>
          </a:prstGeom>
          <a:ln w="1587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1527" y="1574157"/>
            <a:ext cx="494896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대관자의 기본 정보를 입력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</a:p>
          <a:p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리스트에 </a:t>
            </a:r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 완료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사업자등록번호를 제외하고 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모든 항목은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not null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로 필수 입력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!)</a:t>
            </a:r>
          </a:p>
          <a:p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연락처 앞자리 국번은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en-US" altLang="ko-KR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ComboBox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로 선택하며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,</a:t>
            </a: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앞자리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,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뒷자리는 숫자만을 입력 받음과 동시에 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텍스트 필드 하나 당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4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자리를 넘지 않도록 한다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사업자등록번호는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900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10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자리로 지정되어있어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10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자리만을 받는다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1024" name="직선 연결선 1023"/>
          <p:cNvCxnSpPr/>
          <p:nvPr/>
        </p:nvCxnSpPr>
        <p:spPr>
          <a:xfrm>
            <a:off x="751494" y="5613755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4" y="5924003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" name="TextBox 1044"/>
          <p:cNvSpPr txBox="1"/>
          <p:nvPr/>
        </p:nvSpPr>
        <p:spPr>
          <a:xfrm>
            <a:off x="887917" y="5751825"/>
            <a:ext cx="462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등록된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대관자명만을 입력 받아 조회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5943600" y="2471195"/>
            <a:ext cx="5706319" cy="6078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3" t="37709" r="62485" b="42044"/>
          <a:stretch/>
        </p:blipFill>
        <p:spPr bwMode="auto">
          <a:xfrm>
            <a:off x="6494361" y="2844604"/>
            <a:ext cx="497552" cy="170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77713"/>
          <a:stretch/>
        </p:blipFill>
        <p:spPr bwMode="auto">
          <a:xfrm>
            <a:off x="4725217" y="5502508"/>
            <a:ext cx="6639970" cy="1099595"/>
          </a:xfrm>
          <a:prstGeom prst="rect">
            <a:avLst/>
          </a:prstGeom>
          <a:noFill/>
          <a:ln w="222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0" name="구부러진 연결선 39"/>
          <p:cNvCxnSpPr/>
          <p:nvPr/>
        </p:nvCxnSpPr>
        <p:spPr>
          <a:xfrm rot="16200000" flipH="1">
            <a:off x="6563616" y="1094578"/>
            <a:ext cx="4773824" cy="3917228"/>
          </a:xfrm>
          <a:prstGeom prst="curvedConnector3">
            <a:avLst>
              <a:gd name="adj1" fmla="val -4918"/>
            </a:avLst>
          </a:prstGeom>
          <a:ln w="22225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959752" y="6093203"/>
            <a:ext cx="6134582" cy="22078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6" y="1125968"/>
            <a:ext cx="6162194" cy="1116410"/>
          </a:xfrm>
          <a:prstGeom prst="rect">
            <a:avLst/>
          </a:prstGeom>
          <a:noFill/>
          <a:ln w="158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7793" y="477104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ko-KR" altLang="en-US" sz="2600" spc="-150" dirty="0" err="1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대관자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154" y="139153"/>
            <a:ext cx="6177467" cy="671305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4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694" y="497080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875" y="357267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2570936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39674" y="2520679"/>
            <a:ext cx="4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등록된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대관자들의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리스트 전체 보기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801639" y="3092554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3299221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939674" y="3243377"/>
            <a:ext cx="4624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대관자의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정보를 모두 삭제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대관자의 행을 모두 지움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파란상자에서 홍길동이 삭제된 것을 볼 수   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  <p:cxnSp>
        <p:nvCxnSpPr>
          <p:cNvPr id="68" name="직선 연결선 67"/>
          <p:cNvCxnSpPr/>
          <p:nvPr/>
        </p:nvCxnSpPr>
        <p:spPr>
          <a:xfrm>
            <a:off x="846249" y="4518107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직사각형 1053"/>
          <p:cNvSpPr/>
          <p:nvPr/>
        </p:nvSpPr>
        <p:spPr>
          <a:xfrm>
            <a:off x="5943600" y="2471195"/>
            <a:ext cx="5706319" cy="6078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5943599" y="1351066"/>
            <a:ext cx="5637675" cy="6350"/>
          </a:xfrm>
          <a:prstGeom prst="curvedConnector3">
            <a:avLst>
              <a:gd name="adj1" fmla="val 50719"/>
            </a:avLst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047" idx="1"/>
          </p:cNvCxnSpPr>
          <p:nvPr/>
        </p:nvCxnSpPr>
        <p:spPr>
          <a:xfrm rot="10800000" flipV="1">
            <a:off x="9900697" y="526467"/>
            <a:ext cx="1342179" cy="737912"/>
          </a:xfrm>
          <a:prstGeom prst="curvedConnector3">
            <a:avLst/>
          </a:prstGeom>
          <a:ln w="15875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876" y="1978950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9" y="4744459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06246" y="4608761"/>
            <a:ext cx="462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다시 정보를 넘겨받아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정보수정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41" name="구부러진 연결선 40"/>
          <p:cNvCxnSpPr/>
          <p:nvPr/>
        </p:nvCxnSpPr>
        <p:spPr>
          <a:xfrm>
            <a:off x="5943598" y="1515040"/>
            <a:ext cx="5637675" cy="6350"/>
          </a:xfrm>
          <a:prstGeom prst="curvedConnector3">
            <a:avLst>
              <a:gd name="adj1" fmla="val 50719"/>
            </a:avLst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5" b="55632"/>
          <a:stretch/>
        </p:blipFill>
        <p:spPr bwMode="auto">
          <a:xfrm>
            <a:off x="5306446" y="3777817"/>
            <a:ext cx="6715205" cy="7175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구부러진 연결선 6"/>
          <p:cNvCxnSpPr/>
          <p:nvPr/>
        </p:nvCxnSpPr>
        <p:spPr>
          <a:xfrm rot="10800000" flipV="1">
            <a:off x="4914989" y="1230004"/>
            <a:ext cx="1161720" cy="121062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5123" idx="0"/>
          </p:cNvCxnSpPr>
          <p:nvPr/>
        </p:nvCxnSpPr>
        <p:spPr>
          <a:xfrm>
            <a:off x="8664048" y="3078996"/>
            <a:ext cx="1" cy="69882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540" y="2285946"/>
            <a:ext cx="539401" cy="18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38" y="5327369"/>
            <a:ext cx="8141162" cy="84062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0" name="직선 화살표 연결선 49"/>
          <p:cNvCxnSpPr/>
          <p:nvPr/>
        </p:nvCxnSpPr>
        <p:spPr>
          <a:xfrm>
            <a:off x="8664047" y="4495394"/>
            <a:ext cx="2" cy="83197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23" y="139278"/>
            <a:ext cx="6178149" cy="6713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7793" y="477104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대관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70" y="1981620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5" y="1576633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88530" y="1406393"/>
            <a:ext cx="46277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</a:t>
            </a:r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대관등록에 관한 대관세부정보 입력 가능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1024" name="직선 연결선 1023"/>
          <p:cNvCxnSpPr/>
          <p:nvPr/>
        </p:nvCxnSpPr>
        <p:spPr>
          <a:xfrm>
            <a:off x="805891" y="2219816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3064337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133" y="502512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18" y="5070892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직선 연결선 61"/>
          <p:cNvCxnSpPr/>
          <p:nvPr/>
        </p:nvCxnSpPr>
        <p:spPr>
          <a:xfrm>
            <a:off x="766917" y="4260824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3" y="4440137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16526" y="4407241"/>
            <a:ext cx="4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입력된 정보들을 모두 지움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778491" y="4955968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0" y="527258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932025" y="3090441"/>
            <a:ext cx="5735256" cy="16551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>
            <a:stCxn id="2" idx="0"/>
          </p:cNvCxnSpPr>
          <p:nvPr/>
        </p:nvCxnSpPr>
        <p:spPr>
          <a:xfrm rot="16200000" flipH="1">
            <a:off x="10601446" y="2154758"/>
            <a:ext cx="1082716" cy="736441"/>
          </a:xfrm>
          <a:prstGeom prst="curvedConnector3">
            <a:avLst>
              <a:gd name="adj1" fmla="val -21114"/>
            </a:avLst>
          </a:prstGeom>
          <a:ln w="1587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932025" y="1663070"/>
            <a:ext cx="55790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280477" y="3327721"/>
            <a:ext cx="4363656" cy="1394750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872" y="468672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구부러진 연결선 28"/>
          <p:cNvCxnSpPr/>
          <p:nvPr/>
        </p:nvCxnSpPr>
        <p:spPr>
          <a:xfrm rot="10800000">
            <a:off x="7280477" y="4330393"/>
            <a:ext cx="4266398" cy="525539"/>
          </a:xfrm>
          <a:prstGeom prst="curvedConnector3">
            <a:avLst>
              <a:gd name="adj1" fmla="val 122301"/>
            </a:avLst>
          </a:prstGeom>
          <a:ln w="1905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16526" y="5120129"/>
            <a:ext cx="4624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등록된 대관자가 대관세부정보를 등록함으로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대관자의 대관이 이루어짐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액 결제는 등록 시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미 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으로 표기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)</a:t>
            </a:r>
          </a:p>
        </p:txBody>
      </p:sp>
      <p:cxnSp>
        <p:nvCxnSpPr>
          <p:cNvPr id="81" name="직선 연결선 80"/>
          <p:cNvCxnSpPr/>
          <p:nvPr/>
        </p:nvCxnSpPr>
        <p:spPr>
          <a:xfrm>
            <a:off x="5932025" y="6694199"/>
            <a:ext cx="55790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구부러진 연결선 2054"/>
          <p:cNvCxnSpPr>
            <a:stCxn id="1047" idx="1"/>
          </p:cNvCxnSpPr>
          <p:nvPr/>
        </p:nvCxnSpPr>
        <p:spPr>
          <a:xfrm rot="10800000" flipV="1">
            <a:off x="5939798" y="5240091"/>
            <a:ext cx="4689620" cy="1374841"/>
          </a:xfrm>
          <a:prstGeom prst="curvedConnector3">
            <a:avLst>
              <a:gd name="adj1" fmla="val 124908"/>
            </a:avLst>
          </a:prstGeom>
          <a:ln w="15875">
            <a:solidFill>
              <a:srgbClr val="00B05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82743" y="2396236"/>
            <a:ext cx="6059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항목으로부터 입력된 수량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준비시간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*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수량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)+(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극장별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공연일수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*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수량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)+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                                     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철거시간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*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수량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)</a:t>
            </a: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연산하여 대관 총액 계산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항목은 무조건 수량을 입력하도록 되어있다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2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4"/>
          <a:stretch/>
        </p:blipFill>
        <p:spPr bwMode="auto">
          <a:xfrm>
            <a:off x="5040775" y="750078"/>
            <a:ext cx="7047052" cy="28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7793" y="477104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대관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73" y="1701586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05" y="169981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01" y="2039986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7628" y="1669946"/>
            <a:ext cx="479080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을</a:t>
            </a:r>
            <a:r>
              <a:rPr lang="en-US" altLang="ko-KR" sz="1900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한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대관자명을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입력 받아 조회 가능  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1024" name="직선 연결선 1023"/>
          <p:cNvCxnSpPr/>
          <p:nvPr/>
        </p:nvCxnSpPr>
        <p:spPr>
          <a:xfrm>
            <a:off x="832512" y="2772098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2" y="2973422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" name="TextBox 1044"/>
          <p:cNvSpPr txBox="1"/>
          <p:nvPr/>
        </p:nvSpPr>
        <p:spPr>
          <a:xfrm>
            <a:off x="832512" y="2923231"/>
            <a:ext cx="49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을 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전체 보기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104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889" y="169981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직선 연결선 61"/>
          <p:cNvCxnSpPr/>
          <p:nvPr/>
        </p:nvCxnSpPr>
        <p:spPr>
          <a:xfrm>
            <a:off x="783711" y="3472497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2" y="3767047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887627" y="3613081"/>
            <a:ext cx="7035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대관 총액 입금이 확인되면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미납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변경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완납으로 이미 변경했을 시에 이미 완납되었다는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창이 뜬다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85" y="3678580"/>
            <a:ext cx="3324842" cy="153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79" r="18522"/>
          <a:stretch/>
        </p:blipFill>
        <p:spPr bwMode="auto">
          <a:xfrm>
            <a:off x="5852991" y="5342189"/>
            <a:ext cx="5709847" cy="79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83843" y="3159983"/>
            <a:ext cx="6406587" cy="2834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958805" y="3131048"/>
            <a:ext cx="1134319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076709" y="5739009"/>
            <a:ext cx="5486130" cy="2834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747969" y="5712965"/>
            <a:ext cx="1134319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구부러진 연결선 38"/>
          <p:cNvCxnSpPr>
            <a:stCxn id="5" idx="2"/>
            <a:endCxn id="3075" idx="1"/>
          </p:cNvCxnSpPr>
          <p:nvPr/>
        </p:nvCxnSpPr>
        <p:spPr>
          <a:xfrm rot="10800000" flipV="1">
            <a:off x="8762985" y="3298833"/>
            <a:ext cx="195820" cy="1149613"/>
          </a:xfrm>
          <a:prstGeom prst="curvedConnector3">
            <a:avLst>
              <a:gd name="adj1" fmla="val 719165"/>
            </a:avLst>
          </a:prstGeom>
          <a:ln w="22225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3075" idx="1"/>
            <a:endCxn id="44" idx="2"/>
          </p:cNvCxnSpPr>
          <p:nvPr/>
        </p:nvCxnSpPr>
        <p:spPr>
          <a:xfrm rot="10800000" flipH="1" flipV="1">
            <a:off x="8762985" y="4448447"/>
            <a:ext cx="984984" cy="1432304"/>
          </a:xfrm>
          <a:prstGeom prst="curvedConnector3">
            <a:avLst>
              <a:gd name="adj1" fmla="val -124268"/>
            </a:avLst>
          </a:prstGeom>
          <a:ln w="254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5400000">
            <a:off x="9572569" y="2159729"/>
            <a:ext cx="1260262" cy="682377"/>
          </a:xfrm>
          <a:prstGeom prst="curvedConnector3">
            <a:avLst/>
          </a:prstGeom>
          <a:ln w="22225" cmpd="dbl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8664048" y="3078996"/>
            <a:ext cx="1" cy="698821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35" y="4882181"/>
            <a:ext cx="3470596" cy="160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5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201" b="70667"/>
          <a:stretch/>
        </p:blipFill>
        <p:spPr bwMode="auto">
          <a:xfrm>
            <a:off x="5590589" y="-796059"/>
            <a:ext cx="6497238" cy="713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4"/>
          <a:stretch/>
        </p:blipFill>
        <p:spPr bwMode="auto">
          <a:xfrm>
            <a:off x="5040775" y="750078"/>
            <a:ext cx="7047052" cy="28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7793" y="477104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대관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323" y="169981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0" y="3700855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4" name="직선 연결선 1023"/>
          <p:cNvCxnSpPr/>
          <p:nvPr/>
        </p:nvCxnSpPr>
        <p:spPr>
          <a:xfrm>
            <a:off x="699411" y="4432967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1" y="4634291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728346" y="3529883"/>
            <a:ext cx="579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에 한하여 장비 대여신청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대여신청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 탭으로 대관자의 정보를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가지고 온다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2143" y="4636193"/>
            <a:ext cx="488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대관정보로부터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대관에 관한 정보만 모두 삭제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대관정보 수정은 삭제 후 다시 입력 해야 한다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</a:p>
        </p:txBody>
      </p:sp>
      <p:sp>
        <p:nvSpPr>
          <p:cNvPr id="3" name="타원 2"/>
          <p:cNvSpPr/>
          <p:nvPr/>
        </p:nvSpPr>
        <p:spPr>
          <a:xfrm>
            <a:off x="6141580" y="4330392"/>
            <a:ext cx="520861" cy="3581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852993" y="5995686"/>
            <a:ext cx="58837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810491" y="5775767"/>
            <a:ext cx="1371600" cy="225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10800000" flipV="1">
            <a:off x="6707529" y="1927185"/>
            <a:ext cx="3217762" cy="2582280"/>
          </a:xfrm>
          <a:prstGeom prst="curvedConnector3">
            <a:avLst/>
          </a:prstGeom>
          <a:ln w="1587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11" y="1699814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1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3356" y="1532776"/>
            <a:ext cx="13965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00005C"/>
                </a:solidFill>
                <a:latin typeface="한컴 솔잎 B" pitchFamily="18" charset="-127"/>
                <a:ea typeface="한컴 솔잎 B" pitchFamily="18" charset="-127"/>
              </a:rPr>
              <a:t>01</a:t>
            </a:r>
            <a:endParaRPr lang="ko-KR" altLang="en-US" sz="8000" b="1" dirty="0">
              <a:solidFill>
                <a:srgbClr val="00005C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0314" y="3175000"/>
            <a:ext cx="2201573" cy="1117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개발일정</a:t>
            </a:r>
            <a:endParaRPr lang="en-US" altLang="ko-KR" sz="2600" dirty="0" smtClean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</a:t>
            </a:r>
            <a:endParaRPr lang="en-US" altLang="ko-KR" sz="2600" dirty="0" smtClean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개발환경</a:t>
            </a:r>
            <a:endParaRPr lang="ko-KR" altLang="en-US" sz="260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256" y="1520076"/>
            <a:ext cx="1601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00005C"/>
                </a:solidFill>
                <a:latin typeface="한컴 솔잎 B" pitchFamily="18" charset="-127"/>
                <a:ea typeface="한컴 솔잎 B" pitchFamily="18" charset="-127"/>
              </a:rPr>
              <a:t>02</a:t>
            </a:r>
            <a:endParaRPr lang="ko-KR" altLang="en-US" sz="8000" b="1" dirty="0">
              <a:solidFill>
                <a:srgbClr val="00005C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6956" y="1494676"/>
            <a:ext cx="16129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00005C"/>
                </a:solidFill>
                <a:latin typeface="한컴 솔잎 B" pitchFamily="18" charset="-127"/>
                <a:ea typeface="한컴 솔잎 B" pitchFamily="18" charset="-127"/>
              </a:rPr>
              <a:t>03</a:t>
            </a:r>
            <a:endParaRPr lang="ko-KR" altLang="en-US" sz="8000" b="1" dirty="0">
              <a:solidFill>
                <a:srgbClr val="00005C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8056" y="1481976"/>
            <a:ext cx="16433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00005C"/>
                </a:solidFill>
                <a:latin typeface="한컴 솔잎 B" pitchFamily="18" charset="-127"/>
                <a:ea typeface="한컴 솔잎 B" pitchFamily="18" charset="-127"/>
              </a:rPr>
              <a:t>04</a:t>
            </a:r>
            <a:endParaRPr lang="ko-KR" altLang="en-US" sz="8000" b="1" dirty="0">
              <a:solidFill>
                <a:srgbClr val="00005C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4000" y="3067050"/>
            <a:ext cx="2260600" cy="14160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개요</a:t>
            </a:r>
            <a:endParaRPr lang="en-US" altLang="ko-KR" sz="2600" dirty="0" smtClean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</a:t>
            </a:r>
            <a:endParaRPr lang="en-US" altLang="ko-KR" sz="2600" dirty="0" smtClean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요구사항</a:t>
            </a:r>
            <a:endParaRPr lang="ko-KR" altLang="en-US" sz="260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CONTENTS</a:t>
            </a:r>
            <a:endParaRPr lang="ko-KR" altLang="en-US" sz="3200" b="1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63814" y="1243148"/>
            <a:ext cx="2681586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90556" y="1494676"/>
            <a:ext cx="1622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00005C"/>
                </a:solidFill>
                <a:latin typeface="한컴 솔잎 B" pitchFamily="18" charset="-127"/>
                <a:ea typeface="한컴 솔잎 B" pitchFamily="18" charset="-127"/>
              </a:rPr>
              <a:t>05</a:t>
            </a:r>
            <a:endParaRPr lang="ko-KR" altLang="en-US" sz="8000" b="1" dirty="0">
              <a:solidFill>
                <a:srgbClr val="00005C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82514" y="3048000"/>
            <a:ext cx="2201573" cy="1117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260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22514" y="3022600"/>
            <a:ext cx="2201573" cy="1117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</a:t>
            </a:r>
            <a:r>
              <a:rPr lang="en-US" altLang="ko-KR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기능</a:t>
            </a:r>
            <a:endParaRPr lang="ko-KR" altLang="en-US" sz="260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4214" y="3035300"/>
            <a:ext cx="2201573" cy="1117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후기</a:t>
            </a:r>
            <a:endParaRPr lang="ko-KR" altLang="en-US" sz="260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 bwMode="auto">
          <a:xfrm>
            <a:off x="5451676" y="40511"/>
            <a:ext cx="6803823" cy="602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장비 대여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37" y="547749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3" y="2088304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4" name="직선 연결선 1023"/>
          <p:cNvCxnSpPr/>
          <p:nvPr/>
        </p:nvCxnSpPr>
        <p:spPr>
          <a:xfrm>
            <a:off x="805891" y="2864695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3299096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609" y="356339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직선 연결선 61"/>
          <p:cNvCxnSpPr/>
          <p:nvPr/>
        </p:nvCxnSpPr>
        <p:spPr>
          <a:xfrm>
            <a:off x="805891" y="4004932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11" y="468322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861526" y="4240168"/>
            <a:ext cx="4922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대관자의 대여정보를 모두 삭제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장비대여신청을 하지 않은 상태와 같다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대관정보 수정은 삭제 후 다시 입력 해야 한다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01" y="535478"/>
            <a:ext cx="336628" cy="33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887628" y="1669946"/>
            <a:ext cx="479080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장비대여신청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을</a:t>
            </a:r>
            <a:r>
              <a:rPr lang="en-US" altLang="ko-KR" sz="1900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  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한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대관자명을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입력 받아 조회 가능  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628" y="3137436"/>
            <a:ext cx="491331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-&gt;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장비대여신청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을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한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전체 보기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1"/>
          <a:stretch/>
        </p:blipFill>
        <p:spPr bwMode="auto">
          <a:xfrm>
            <a:off x="5546728" y="76479"/>
            <a:ext cx="6645272" cy="59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장비 대여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7628" y="1669946"/>
            <a:ext cx="47908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선택 후 장비대여 등록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장비 항목들을 선택 및 수량을 정할 수 있다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대관자가 장비대여 등록을 할 시에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대관자명과 장비 대여일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반납일을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대관테이블에서 그대로 가지고 온다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856" y="373893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0" y="1733469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82" y="4178021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3" b="26449"/>
          <a:stretch/>
        </p:blipFill>
        <p:spPr bwMode="auto">
          <a:xfrm>
            <a:off x="5546728" y="2843906"/>
            <a:ext cx="6645272" cy="327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49656" y="2071869"/>
            <a:ext cx="190982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64278" y="2899602"/>
            <a:ext cx="190982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99186" y="2893815"/>
            <a:ext cx="112853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853" y="3156759"/>
            <a:ext cx="6172219" cy="296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464" y="513799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직선 연결선 39"/>
          <p:cNvCxnSpPr/>
          <p:nvPr/>
        </p:nvCxnSpPr>
        <p:spPr>
          <a:xfrm>
            <a:off x="887628" y="3813950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99748" y="4133380"/>
            <a:ext cx="5506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항목으로부터 입력된 수량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</a:t>
            </a: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항목의 대여료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*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수량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) + …</a:t>
            </a: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연산하여 장비 대여 총액 계산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항목은 무조건 수량을 입력하도록 되어있다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1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1"/>
          <a:stretch/>
        </p:blipFill>
        <p:spPr bwMode="auto">
          <a:xfrm>
            <a:off x="5546728" y="76479"/>
            <a:ext cx="6645272" cy="599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장비 대여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7628" y="1669946"/>
            <a:ext cx="47908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입력한 모든 정보 등록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대관자명과 장비대여일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반납일은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그대로 받아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,</a:t>
            </a:r>
          </a:p>
          <a:p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대여종류별 수량이 연산되어 등록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,</a:t>
            </a:r>
          </a:p>
          <a:p>
            <a:r>
              <a:rPr lang="en-US" altLang="ko-KR" sz="1900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대여결제상태</a:t>
            </a:r>
            <a:r>
              <a:rPr lang="en-US" altLang="ko-KR" sz="1900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대여상태는 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‘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미 납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’, ‘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 여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’</a:t>
            </a:r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로</a:t>
            </a:r>
            <a:endParaRPr lang="en-US" altLang="ko-KR" sz="1900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등록된다</a:t>
            </a:r>
            <a:r>
              <a:rPr lang="en-US" altLang="ko-KR" sz="1900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  <a:endParaRPr lang="en-US" altLang="ko-KR" sz="1900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3" b="26449"/>
          <a:stretch/>
        </p:blipFill>
        <p:spPr bwMode="auto">
          <a:xfrm>
            <a:off x="5546728" y="2843906"/>
            <a:ext cx="6645272" cy="327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49656" y="2071869"/>
            <a:ext cx="190982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64278" y="2899602"/>
            <a:ext cx="190982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99186" y="2893815"/>
            <a:ext cx="1128532" cy="237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168" y="3131649"/>
            <a:ext cx="6172219" cy="296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58" y="1095367"/>
            <a:ext cx="7269742" cy="138161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0" name="직선 연결선 39"/>
          <p:cNvCxnSpPr/>
          <p:nvPr/>
        </p:nvCxnSpPr>
        <p:spPr>
          <a:xfrm>
            <a:off x="829758" y="3588243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7628" y="3666308"/>
            <a:ext cx="4922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선택된 대관자의 대여정보를 모두 삭제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장비대여신청을 하지 않은 상태와 같다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대관정보 수정은 삭제 후 다시 입력 해야 한다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.)</a:t>
            </a: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8" y="2555415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8" y="4177902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16" y="561070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28045" y="2152891"/>
            <a:ext cx="7269742" cy="3009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599" y="402134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946917" y="5025433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1403" y="5241376"/>
            <a:ext cx="46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입력된 정보들을 모두 지움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187" y="578460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8" y="527230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5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2" y="1083538"/>
            <a:ext cx="6232890" cy="549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21400" y="-1870383"/>
            <a:ext cx="6070600" cy="6200775"/>
          </a:xfrm>
          <a:prstGeom prst="rect">
            <a:avLst/>
          </a:prstGeom>
          <a:noFill/>
          <a:ln w="19050">
            <a:noFill/>
          </a:ln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주</a:t>
            </a:r>
            <a:r>
              <a:rPr lang="ko-KR" altLang="en-US" sz="2600" spc="-150" dirty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요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기능</a:t>
            </a:r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!!!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56" y="2635066"/>
            <a:ext cx="372412" cy="37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744361" y="17748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74" y="226215"/>
            <a:ext cx="4355126" cy="66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12698" y="2515035"/>
            <a:ext cx="31822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선택한 테이블의 장비결제 </a:t>
            </a:r>
            <a:r>
              <a:rPr lang="ko-KR" altLang="en-US" sz="1300" dirty="0" err="1">
                <a:latin typeface="한컴 솔잎 M" panose="02020603020101020101" pitchFamily="18" charset="-127"/>
                <a:ea typeface="한컴 솔잎 M" panose="02020603020101020101" pitchFamily="18" charset="-127"/>
              </a:rPr>
              <a:t>컬럼의</a:t>
            </a:r>
            <a:r>
              <a:rPr lang="ko-KR" altLang="en-US" sz="13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값이 </a:t>
            </a:r>
            <a:endParaRPr lang="en-US" altLang="ko-KR" sz="130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“</a:t>
            </a:r>
            <a:r>
              <a:rPr lang="ko-KR" altLang="en-US" sz="13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미 납</a:t>
            </a:r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”</a:t>
            </a:r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이면</a:t>
            </a:r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“</a:t>
            </a:r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완 납</a:t>
            </a:r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”</a:t>
            </a:r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으로</a:t>
            </a:r>
            <a:r>
              <a:rPr lang="en-US" altLang="ko-KR" sz="13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Update</a:t>
            </a:r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해준다</a:t>
            </a:r>
            <a:r>
              <a:rPr lang="en-US" altLang="ko-KR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  <a:r>
              <a:rPr lang="ko-KR" altLang="en-US" sz="13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endParaRPr lang="ko-KR" altLang="en-US" sz="130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587856" y="3007478"/>
            <a:ext cx="329289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53"/>
          <a:stretch/>
        </p:blipFill>
        <p:spPr bwMode="auto">
          <a:xfrm>
            <a:off x="4885628" y="5025433"/>
            <a:ext cx="7257774" cy="37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장비 대여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59480" y="2892360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46917" y="5025433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60" y="888017"/>
            <a:ext cx="7269742" cy="138161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t="14798" r="-1410" b="3364"/>
          <a:stretch/>
        </p:blipFill>
        <p:spPr bwMode="auto">
          <a:xfrm>
            <a:off x="4873660" y="2391693"/>
            <a:ext cx="7446381" cy="224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1491382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467589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1" y="2677655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558" y="2723160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10185395" y="4273326"/>
            <a:ext cx="1134319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37996" y="1934060"/>
            <a:ext cx="567160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1435131" y="1928881"/>
            <a:ext cx="567160" cy="335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1002639" y="5047305"/>
            <a:ext cx="1134319" cy="335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37" idx="1"/>
            <a:endCxn id="43" idx="2"/>
          </p:cNvCxnSpPr>
          <p:nvPr/>
        </p:nvCxnSpPr>
        <p:spPr>
          <a:xfrm rot="10800000" flipH="1">
            <a:off x="9955590" y="2101847"/>
            <a:ext cx="882405" cy="745009"/>
          </a:xfrm>
          <a:prstGeom prst="curvedConnector3">
            <a:avLst>
              <a:gd name="adj1" fmla="val -126908"/>
            </a:avLst>
          </a:prstGeom>
          <a:ln w="254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구부러진 연결선 7167"/>
          <p:cNvCxnSpPr>
            <a:endCxn id="42" idx="2"/>
          </p:cNvCxnSpPr>
          <p:nvPr/>
        </p:nvCxnSpPr>
        <p:spPr>
          <a:xfrm rot="16200000" flipH="1">
            <a:off x="9273364" y="3529081"/>
            <a:ext cx="1594256" cy="229805"/>
          </a:xfrm>
          <a:prstGeom prst="curvedConnector2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구부러진 연결선 7174"/>
          <p:cNvCxnSpPr/>
          <p:nvPr/>
        </p:nvCxnSpPr>
        <p:spPr>
          <a:xfrm rot="16200000" flipV="1">
            <a:off x="11639124" y="2394525"/>
            <a:ext cx="408223" cy="249047"/>
          </a:xfrm>
          <a:prstGeom prst="curvedConnector3">
            <a:avLst/>
          </a:prstGeom>
          <a:ln w="254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구부러진 연결선 7177"/>
          <p:cNvCxnSpPr>
            <a:endCxn id="45" idx="0"/>
          </p:cNvCxnSpPr>
          <p:nvPr/>
        </p:nvCxnSpPr>
        <p:spPr>
          <a:xfrm rot="5400000">
            <a:off x="10775907" y="3855453"/>
            <a:ext cx="1985745" cy="397959"/>
          </a:xfrm>
          <a:prstGeom prst="curvedConnector3">
            <a:avLst/>
          </a:prstGeom>
          <a:ln w="254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72231" y="1491382"/>
            <a:ext cx="703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총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대여액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입금이 확인되면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미납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변경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완납으로 이미 변경했을 시에 이미 완납되었다는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창이 뜬다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5891" y="4608897"/>
            <a:ext cx="703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대여한 장비 반납이 확인되면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여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변경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반납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으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로 이미 변경했을 시에 이미 반납되었다는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창이 뜬다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4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53"/>
          <a:stretch/>
        </p:blipFill>
        <p:spPr bwMode="auto">
          <a:xfrm>
            <a:off x="4885628" y="5025433"/>
            <a:ext cx="7257774" cy="37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1026522" y="982639"/>
            <a:ext cx="1989633" cy="6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UI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및 기능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5401" y="448147"/>
            <a:ext cx="350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Char char="-"/>
            </a:pP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장비 대여 등록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83080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4140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59480" y="2892360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46917" y="5025433"/>
            <a:ext cx="4113350" cy="0"/>
          </a:xfrm>
          <a:prstGeom prst="line">
            <a:avLst/>
          </a:prstGeom>
          <a:ln w="25400">
            <a:solidFill>
              <a:schemeClr val="bg2">
                <a:lumMod val="75000"/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60" y="888017"/>
            <a:ext cx="7269742" cy="138161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t="14798" r="-1410" b="3364"/>
          <a:stretch/>
        </p:blipFill>
        <p:spPr bwMode="auto">
          <a:xfrm>
            <a:off x="4873660" y="2391693"/>
            <a:ext cx="7446381" cy="224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1491382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1" y="4675898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1" y="2677655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558" y="2723160"/>
            <a:ext cx="338400" cy="3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10185395" y="4273326"/>
            <a:ext cx="1134319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37996" y="1934060"/>
            <a:ext cx="567160" cy="33557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1435131" y="1928881"/>
            <a:ext cx="567160" cy="335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1002639" y="5047305"/>
            <a:ext cx="1134319" cy="3355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37" idx="1"/>
            <a:endCxn id="43" idx="2"/>
          </p:cNvCxnSpPr>
          <p:nvPr/>
        </p:nvCxnSpPr>
        <p:spPr>
          <a:xfrm rot="10800000" flipH="1">
            <a:off x="9955590" y="2101847"/>
            <a:ext cx="882405" cy="745009"/>
          </a:xfrm>
          <a:prstGeom prst="curvedConnector3">
            <a:avLst>
              <a:gd name="adj1" fmla="val -126908"/>
            </a:avLst>
          </a:prstGeom>
          <a:ln w="254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구부러진 연결선 7167"/>
          <p:cNvCxnSpPr>
            <a:endCxn id="42" idx="2"/>
          </p:cNvCxnSpPr>
          <p:nvPr/>
        </p:nvCxnSpPr>
        <p:spPr>
          <a:xfrm rot="16200000" flipH="1">
            <a:off x="9273364" y="3529081"/>
            <a:ext cx="1594256" cy="229805"/>
          </a:xfrm>
          <a:prstGeom prst="curvedConnector2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구부러진 연결선 7174"/>
          <p:cNvCxnSpPr/>
          <p:nvPr/>
        </p:nvCxnSpPr>
        <p:spPr>
          <a:xfrm rot="16200000" flipV="1">
            <a:off x="11639124" y="2394525"/>
            <a:ext cx="408223" cy="249047"/>
          </a:xfrm>
          <a:prstGeom prst="curvedConnector3">
            <a:avLst/>
          </a:prstGeom>
          <a:ln w="254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구부러진 연결선 7177"/>
          <p:cNvCxnSpPr>
            <a:endCxn id="45" idx="0"/>
          </p:cNvCxnSpPr>
          <p:nvPr/>
        </p:nvCxnSpPr>
        <p:spPr>
          <a:xfrm rot="5400000">
            <a:off x="10775907" y="3855453"/>
            <a:ext cx="1985745" cy="397959"/>
          </a:xfrm>
          <a:prstGeom prst="curvedConnector3">
            <a:avLst/>
          </a:prstGeom>
          <a:ln w="254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72231" y="1491382"/>
            <a:ext cx="703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총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대여액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입금이 확인되면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미납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변경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완납으로 이미 변경했을 시에 이미 완납되었다는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창이 뜬다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5891" y="4608897"/>
            <a:ext cx="703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대관자로부터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대여한 장비 반납이 확인되면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&lt;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여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변경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반납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으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로 이미 변경했을 시에 이미 반납되었다는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창이 뜬다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4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1297704" cy="1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0650" y="404373"/>
            <a:ext cx="883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후기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247" y="435447"/>
            <a:ext cx="845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5366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642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69435"/>
            <a:ext cx="6070600" cy="6200775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2847224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90610" y="15072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사각형 설명선 5"/>
          <p:cNvSpPr/>
          <p:nvPr/>
        </p:nvSpPr>
        <p:spPr>
          <a:xfrm rot="10800000" flipV="1">
            <a:off x="1450610" y="2025570"/>
            <a:ext cx="9350310" cy="4088272"/>
          </a:xfrm>
          <a:prstGeom prst="wedgeRoundRectCallout">
            <a:avLst>
              <a:gd name="adj1" fmla="val -30460"/>
              <a:gd name="adj2" fmla="val 49079"/>
              <a:gd name="adj3" fmla="val 16667"/>
            </a:avLst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</a:t>
            </a:r>
            <a:r>
              <a:rPr lang="ko-KR" altLang="en-US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아쉬워요</a:t>
            </a:r>
            <a:r>
              <a:rPr lang="en-US" altLang="ko-KR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</a:t>
            </a:r>
          </a:p>
          <a:p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처음에 설계를 할 때 더 신중하게 생각해보고 살피지 않은 부분에 대해 계획한 대로 프로그램을 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100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퍼센트 구현하지 못한 것 같아 아쉬움이 크</a:t>
            </a:r>
            <a:r>
              <a:rPr lang="ko-KR" altLang="en-US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고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,</a:t>
            </a:r>
          </a:p>
          <a:p>
            <a:endParaRPr lang="en-US" altLang="ko-KR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더불어 시간을 더 적절히 분배하였다면 지금과는 또 다른 결과를 만들어 내지 않았을까 싶다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분명 혼자 해낼 수 있는 오류인데도 불구하고 시간에 쫓겨 스스로 더 깊이 생각하지 못했다</a:t>
            </a:r>
            <a:endParaRPr lang="en-US" altLang="ko-KR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en-US" altLang="ko-KR" b="1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r>
              <a:rPr lang="en-US" altLang="ko-KR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</a:t>
            </a:r>
            <a:r>
              <a:rPr lang="ko-KR" altLang="en-US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좋았어요</a:t>
            </a:r>
            <a:r>
              <a:rPr lang="en-US" altLang="ko-KR" b="1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아무것도 알지 못했던 내가 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개월이 지난 지금 할 수 있는 것이 많아진 것에 대해 감사하고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나는 이 프로젝트를 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주 내내 복 </a:t>
            </a:r>
            <a:r>
              <a:rPr lang="ko-KR" altLang="en-US" dirty="0" err="1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습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 끝 판 왕 이라고 칭한 부분에 있어 아주 적절하다고 생각한다</a:t>
            </a:r>
            <a:r>
              <a:rPr lang="en-US" altLang="ko-KR" dirty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latin typeface="한컴 솔잎 M" panose="02020603020101020101" pitchFamily="18" charset="-127"/>
              <a:ea typeface="한컴 솔잎 M" panose="020206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DAO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에서 쉽다가도 어려웠던 </a:t>
            </a:r>
            <a:r>
              <a:rPr lang="ko-KR" altLang="en-US" dirty="0" err="1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쿼리문도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 차차 오류가 나지 않았다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이젠 </a:t>
            </a:r>
            <a:r>
              <a:rPr lang="ko-KR" altLang="en-US" dirty="0" err="1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쿼리문</a:t>
            </a:r>
            <a:r>
              <a:rPr lang="ko-KR" altLang="en-US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두렵지않다</a:t>
            </a:r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</a:t>
            </a:r>
          </a:p>
          <a:p>
            <a:r>
              <a:rPr lang="en-US" altLang="ko-KR" dirty="0" smtClean="0">
                <a:latin typeface="한컴 솔잎 M" panose="02020603020101020101" pitchFamily="18" charset="-127"/>
                <a:ea typeface="한컴 솔잎 M" panose="02020603020101020101" pitchFamily="18" charset="-127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25" y="80636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066" y="2447473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Thank you</a:t>
            </a:r>
            <a:endParaRPr lang="ko-KR" altLang="en-US" sz="7200" spc="-3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6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45741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24693"/>
            <a:ext cx="443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개발 및 요구사항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132" y="435447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01.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1090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5366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642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69435"/>
            <a:ext cx="6070600" cy="62007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18430" y="1117600"/>
            <a:ext cx="285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프로그램 개발</a:t>
            </a:r>
            <a:endParaRPr lang="ko-KR" altLang="en-US" sz="2600" spc="-150" dirty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97" y="1755126"/>
            <a:ext cx="574267" cy="57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79" y="1807776"/>
            <a:ext cx="574267" cy="57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6020" y="1815956"/>
            <a:ext cx="590418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 err="1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U_ni</a:t>
            </a:r>
            <a:r>
              <a:rPr lang="en-US" altLang="ko-KR" sz="27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 </a:t>
            </a:r>
            <a:r>
              <a:rPr lang="ko-KR" altLang="en-US" sz="2700" dirty="0">
                <a:latin typeface="한컴 솔잎 B" pitchFamily="18" charset="-127"/>
                <a:ea typeface="한컴 솔잎 B" pitchFamily="18" charset="-127"/>
              </a:rPr>
              <a:t>소극장 대관 </a:t>
            </a:r>
            <a:r>
              <a:rPr lang="en-US" altLang="ko-KR" sz="2700" dirty="0">
                <a:latin typeface="한컴 솔잎 B" pitchFamily="18" charset="-127"/>
                <a:ea typeface="한컴 솔잎 B" pitchFamily="18" charset="-127"/>
              </a:rPr>
              <a:t>_ </a:t>
            </a:r>
            <a:r>
              <a:rPr lang="ko-KR" altLang="en-US" sz="2700" dirty="0">
                <a:latin typeface="한컴 솔잎 B" pitchFamily="18" charset="-127"/>
                <a:ea typeface="한컴 솔잎 B" pitchFamily="18" charset="-127"/>
              </a:rPr>
              <a:t>장비대여 프로그램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3565" y="3194154"/>
            <a:ext cx="10105010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개발 목적</a:t>
            </a:r>
            <a:endParaRPr lang="en-US" altLang="ko-KR" sz="2800" b="1" dirty="0">
              <a:solidFill>
                <a:schemeClr val="accent5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endParaRPr lang="en-US" altLang="ko-KR" sz="2800" b="1" dirty="0">
              <a:solidFill>
                <a:schemeClr val="accent5">
                  <a:lumMod val="7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ko-KR" altLang="en-US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극장의 사용현황과 극장의 재산인 값 비싼 장비의 대여 반납을 파악하고</a:t>
            </a:r>
            <a:r>
              <a:rPr lang="en-US" altLang="ko-KR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기존에는 </a:t>
            </a:r>
            <a:r>
              <a:rPr lang="ko-KR" altLang="en-US" sz="25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수기로 했던 </a:t>
            </a:r>
            <a:endParaRPr lang="en-US" altLang="ko-KR" sz="25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ko-KR" altLang="en-US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대관</a:t>
            </a:r>
            <a:r>
              <a:rPr lang="en-US" altLang="ko-KR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및 장비대여 관리를 보다 편리하게 하기 위해서 이 프로그램을 개발</a:t>
            </a:r>
            <a:r>
              <a:rPr lang="en-US" altLang="ko-KR" sz="25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  <a:endParaRPr lang="en-US" altLang="ko-KR" sz="250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endParaRPr lang="ko-KR" altLang="en-US" sz="2000" b="1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2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45741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24693"/>
            <a:ext cx="443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개발 및 요구사항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132" y="435447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01.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1090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5366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642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69435"/>
            <a:ext cx="6070600" cy="62007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76300" y="1117600"/>
            <a:ext cx="2019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요구사</a:t>
            </a:r>
            <a:r>
              <a:rPr lang="ko-KR" altLang="en-US" sz="2600" spc="-150" dirty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항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98" y="1615830"/>
            <a:ext cx="574267" cy="57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5325" y="1863524"/>
            <a:ext cx="4820550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1.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정보는 하나도 빠짐없이 기입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단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사업자등록증은 등록된 단체에 한해서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)</a:t>
            </a:r>
          </a:p>
          <a:p>
            <a:pPr algn="ctr"/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등록을 해야지만 대관이 가능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05875" y="1842670"/>
            <a:ext cx="6639959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2.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대관 등록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등록된 </a:t>
            </a:r>
            <a:r>
              <a:rPr lang="ko-KR" altLang="en-US" sz="2000" dirty="0" err="1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대관자에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한해서 대관세부정보입력 가능</a:t>
            </a:r>
            <a:r>
              <a:rPr lang="en-US" altLang="ko-KR" sz="20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(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대관가능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)</a:t>
            </a:r>
          </a:p>
          <a:p>
            <a:pPr algn="ctr"/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- 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총 대관금액 미납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완납 표기</a:t>
            </a:r>
            <a:endParaRPr lang="en-US" altLang="ko-KR" sz="20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-</a:t>
            </a:r>
            <a:r>
              <a:rPr lang="ko-KR" altLang="en-US" sz="20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대관자가 대관을 해야지만 장비대여가 가능</a:t>
            </a:r>
            <a:endParaRPr lang="en-US" altLang="ko-KR" sz="20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7365" y="4426415"/>
            <a:ext cx="60740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3. </a:t>
            </a:r>
            <a:r>
              <a:rPr lang="ko-KR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솔잎 M" panose="02020603020101020101" pitchFamily="18" charset="-127"/>
                <a:ea typeface="한컴 솔잎 M" panose="02020603020101020101" pitchFamily="18" charset="-127"/>
              </a:rPr>
              <a:t>장비대여 등록</a:t>
            </a:r>
            <a:endParaRPr lang="en-US" altLang="ko-KR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등록된 대관자가 대관등록을 했을 경우 장비대여 가능</a:t>
            </a:r>
            <a:endParaRPr lang="en-US" altLang="ko-KR" sz="20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대관날짜와 장비대여 날짜가 일치</a:t>
            </a:r>
            <a:endParaRPr lang="en-US" altLang="ko-KR" sz="20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총 대여금액 미납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완납 표기</a:t>
            </a:r>
            <a:endParaRPr lang="en-US" altLang="ko-KR" sz="2000" dirty="0" smtClean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대여한 장비에 대한 대여</a:t>
            </a:r>
            <a:r>
              <a:rPr lang="en-US" altLang="ko-KR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/</a:t>
            </a:r>
            <a:r>
              <a:rPr lang="ko-KR" altLang="en-US" sz="200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반납 표기</a:t>
            </a:r>
            <a:endParaRPr lang="en-US" altLang="ko-KR" sz="200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94" y="1576390"/>
            <a:ext cx="574267" cy="57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77" y="4181552"/>
            <a:ext cx="574267" cy="57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6978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99293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개발일정 및 개발환경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408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642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69435"/>
            <a:ext cx="6070600" cy="6200775"/>
          </a:xfrm>
          <a:prstGeom prst="rect">
            <a:avLst/>
          </a:prstGeom>
          <a:noFill/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0559"/>
              </p:ext>
            </p:extLst>
          </p:nvPr>
        </p:nvGraphicFramePr>
        <p:xfrm>
          <a:off x="2784094" y="1124744"/>
          <a:ext cx="7704855" cy="1376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2845"/>
                <a:gridCol w="1012845"/>
                <a:gridCol w="1012845"/>
                <a:gridCol w="1137929"/>
                <a:gridCol w="1183437"/>
                <a:gridCol w="1172478"/>
                <a:gridCol w="117247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10/25(</a:t>
                      </a:r>
                      <a:r>
                        <a:rPr lang="ko-KR" altLang="en-US" sz="1400" dirty="0" smtClean="0"/>
                        <a:t>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10/26(</a:t>
                      </a:r>
                      <a:r>
                        <a:rPr lang="ko-KR" altLang="en-US" sz="1400" dirty="0" smtClean="0"/>
                        <a:t>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10/27(</a:t>
                      </a:r>
                      <a:r>
                        <a:rPr lang="ko-KR" altLang="en-US" sz="1400" dirty="0" smtClean="0"/>
                        <a:t>금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10/28(</a:t>
                      </a:r>
                      <a:r>
                        <a:rPr lang="ko-KR" altLang="en-US" sz="1400" dirty="0" smtClean="0"/>
                        <a:t>토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10/29(</a:t>
                      </a:r>
                      <a:r>
                        <a:rPr lang="ko-KR" altLang="en-US" sz="1400" dirty="0" smtClean="0"/>
                        <a:t>일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10/30(</a:t>
                      </a:r>
                      <a:r>
                        <a:rPr lang="ko-KR" altLang="en-US" sz="1400" dirty="0" smtClean="0"/>
                        <a:t>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10/31(</a:t>
                      </a:r>
                      <a:r>
                        <a:rPr lang="ko-KR" altLang="en-US" sz="1400" dirty="0" smtClean="0"/>
                        <a:t>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/>
                        <a:t>컨텐츠</a:t>
                      </a:r>
                      <a:r>
                        <a:rPr lang="ko-KR" altLang="en-US" sz="1000" b="0" dirty="0" smtClean="0"/>
                        <a:t> 설정</a:t>
                      </a:r>
                      <a:endParaRPr lang="en-US" altLang="ko-KR" sz="1000" b="0" dirty="0" smtClean="0"/>
                    </a:p>
                    <a:p>
                      <a:pPr algn="l" latinLnBrk="1"/>
                      <a:r>
                        <a:rPr lang="ko-KR" altLang="en-US" sz="1000" b="0" dirty="0" smtClean="0"/>
                        <a:t>자료수집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/>
                        <a:t>컨텐츠</a:t>
                      </a:r>
                      <a:r>
                        <a:rPr lang="ko-KR" altLang="en-US" sz="1000" b="0" dirty="0" smtClean="0"/>
                        <a:t> 설정</a:t>
                      </a:r>
                      <a:endParaRPr lang="en-US" altLang="ko-KR" sz="1000" b="0" dirty="0" smtClean="0"/>
                    </a:p>
                    <a:p>
                      <a:pPr algn="l" latinLnBrk="1"/>
                      <a:r>
                        <a:rPr lang="ko-KR" altLang="en-US" sz="1000" b="0" dirty="0" smtClean="0"/>
                        <a:t>자료수집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/>
                        <a:t>자료수집</a:t>
                      </a:r>
                    </a:p>
                    <a:p>
                      <a:pPr algn="l" latinLnBrk="1"/>
                      <a:r>
                        <a:rPr lang="ko-KR" altLang="en-US" sz="1000" b="0" dirty="0" smtClean="0"/>
                        <a:t>요구사항 정의서</a:t>
                      </a:r>
                    </a:p>
                    <a:p>
                      <a:pPr algn="l" latinLnBrk="1"/>
                      <a:endParaRPr lang="en-US" altLang="ko-KR" sz="1000" b="0" dirty="0" smtClean="0"/>
                    </a:p>
                    <a:p>
                      <a:pPr algn="l" latinLnBrk="1"/>
                      <a:endParaRPr lang="en-US" altLang="ko-KR" sz="1000" b="0" dirty="0" smtClean="0"/>
                    </a:p>
                    <a:p>
                      <a:pPr algn="l" latinLnBrk="1"/>
                      <a:endParaRPr lang="en-US" altLang="ko-KR" sz="1000" b="0" dirty="0" smtClean="0"/>
                    </a:p>
                    <a:p>
                      <a:pPr algn="l"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/>
                        <a:t>요구사항 정의서</a:t>
                      </a:r>
                      <a:endParaRPr lang="ko-KR" altLang="en-US" sz="10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78945"/>
              </p:ext>
            </p:extLst>
          </p:nvPr>
        </p:nvGraphicFramePr>
        <p:xfrm>
          <a:off x="2784094" y="2492896"/>
          <a:ext cx="7704855" cy="136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2845"/>
                <a:gridCol w="1012845"/>
                <a:gridCol w="1012845"/>
                <a:gridCol w="1137929"/>
                <a:gridCol w="1183437"/>
                <a:gridCol w="1172477"/>
                <a:gridCol w="1172477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11/1(</a:t>
                      </a:r>
                      <a:r>
                        <a:rPr lang="ko-KR" altLang="en-US" sz="1400" dirty="0" smtClean="0"/>
                        <a:t>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11/2(</a:t>
                      </a:r>
                      <a:r>
                        <a:rPr lang="ko-KR" altLang="en-US" sz="1400" dirty="0" smtClean="0"/>
                        <a:t>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11/3(</a:t>
                      </a:r>
                      <a:r>
                        <a:rPr lang="ko-KR" altLang="en-US" sz="1400" dirty="0" smtClean="0"/>
                        <a:t>금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11/4(</a:t>
                      </a:r>
                      <a:r>
                        <a:rPr lang="ko-KR" altLang="en-US" sz="1400" dirty="0" smtClean="0"/>
                        <a:t>토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11/5(</a:t>
                      </a:r>
                      <a:r>
                        <a:rPr lang="ko-KR" altLang="en-US" sz="1400" dirty="0" smtClean="0"/>
                        <a:t>일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11/6(</a:t>
                      </a:r>
                      <a:r>
                        <a:rPr lang="ko-KR" altLang="en-US" sz="1400" dirty="0" smtClean="0"/>
                        <a:t>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11/7(</a:t>
                      </a:r>
                      <a:r>
                        <a:rPr lang="ko-KR" altLang="en-US" sz="1400" dirty="0" smtClean="0"/>
                        <a:t>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ERD,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ERWIN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테이블명세서 작성</a:t>
                      </a:r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ERD,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ERWIN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테이블명세서 작성</a:t>
                      </a:r>
                      <a:endParaRPr lang="en-US" altLang="ko-KR" sz="1000" b="0" dirty="0" smtClean="0"/>
                    </a:p>
                    <a:p>
                      <a:pPr algn="l"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baseline="0" dirty="0" smtClean="0"/>
                        <a:t>UI</a:t>
                      </a:r>
                      <a:r>
                        <a:rPr lang="ko-KR" altLang="en-US" sz="1000" b="0" baseline="0" dirty="0" smtClean="0"/>
                        <a:t>설계</a:t>
                      </a:r>
                      <a:endParaRPr lang="en-US" altLang="ko-KR" sz="10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baseline="0" dirty="0" smtClean="0"/>
                        <a:t>데이터베이스</a:t>
                      </a:r>
                      <a:endParaRPr lang="en-US" altLang="ko-KR" sz="1000" b="0" baseline="0" dirty="0" smtClean="0"/>
                    </a:p>
                    <a:p>
                      <a:pPr latinLnBrk="1"/>
                      <a:r>
                        <a:rPr lang="en-US" altLang="ko-KR" sz="1000" b="0" baseline="0" dirty="0" smtClean="0"/>
                        <a:t>           </a:t>
                      </a:r>
                      <a:r>
                        <a:rPr lang="ko-KR" altLang="en-US" sz="1000" b="0" baseline="0" dirty="0" smtClean="0"/>
                        <a:t>연동</a:t>
                      </a:r>
                      <a:endParaRPr lang="en-US" altLang="ko-KR" sz="10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대관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View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en-US" altLang="ko-KR" sz="1000" b="0" baseline="0" dirty="0" err="1" smtClean="0"/>
                        <a:t>ui</a:t>
                      </a:r>
                      <a:r>
                        <a:rPr lang="ko-KR" altLang="en-US" sz="1000" b="0" baseline="0" dirty="0" smtClean="0"/>
                        <a:t> 제작</a:t>
                      </a:r>
                      <a:endParaRPr lang="en-US" altLang="ko-KR" sz="1000" b="0" baseline="0" dirty="0" smtClean="0"/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baseline="0" dirty="0" smtClean="0"/>
                        <a:t>대관</a:t>
                      </a:r>
                      <a:r>
                        <a:rPr lang="en-US" altLang="ko-KR" sz="1000" b="0" baseline="0" dirty="0" smtClean="0"/>
                        <a:t>/</a:t>
                      </a:r>
                      <a:r>
                        <a:rPr lang="ko-KR" altLang="en-US" sz="1000" b="0" baseline="0" dirty="0" smtClean="0"/>
                        <a:t>대여</a:t>
                      </a:r>
                      <a:endParaRPr lang="en-US" altLang="ko-KR" sz="1000" b="0" baseline="0" dirty="0" smtClean="0"/>
                    </a:p>
                    <a:p>
                      <a:pPr latinLnBrk="1"/>
                      <a:r>
                        <a:rPr lang="en-US" altLang="ko-KR" sz="1000" b="0" baseline="0" dirty="0" smtClean="0"/>
                        <a:t>View </a:t>
                      </a:r>
                      <a:r>
                        <a:rPr lang="en-US" altLang="ko-KR" sz="1000" b="0" baseline="0" dirty="0" err="1" smtClean="0"/>
                        <a:t>ui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ko-KR" altLang="en-US" sz="1000" b="0" baseline="0" dirty="0" smtClean="0"/>
                        <a:t>제작</a:t>
                      </a:r>
                      <a:endParaRPr lang="en-US" altLang="ko-KR" sz="1000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대관자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err="1" smtClean="0"/>
                        <a:t>대관자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등록 조회 수정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35293"/>
              </p:ext>
            </p:extLst>
          </p:nvPr>
        </p:nvGraphicFramePr>
        <p:xfrm>
          <a:off x="2784094" y="3789040"/>
          <a:ext cx="7704858" cy="136815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2845"/>
                <a:gridCol w="1012845"/>
                <a:gridCol w="1012845"/>
                <a:gridCol w="1137929"/>
                <a:gridCol w="1183438"/>
                <a:gridCol w="1172478"/>
                <a:gridCol w="1172478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11/8(</a:t>
                      </a:r>
                      <a:r>
                        <a:rPr lang="ko-KR" altLang="en-US" sz="1400" dirty="0" smtClean="0"/>
                        <a:t>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11/9(</a:t>
                      </a:r>
                      <a:r>
                        <a:rPr lang="ko-KR" altLang="en-US" sz="1400" dirty="0" smtClean="0"/>
                        <a:t>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11/10(</a:t>
                      </a:r>
                      <a:r>
                        <a:rPr lang="ko-KR" altLang="en-US" sz="1400" dirty="0" smtClean="0"/>
                        <a:t>금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11/11(</a:t>
                      </a:r>
                      <a:r>
                        <a:rPr lang="ko-KR" altLang="en-US" sz="1400" dirty="0" smtClean="0"/>
                        <a:t>토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11/12(</a:t>
                      </a:r>
                      <a:r>
                        <a:rPr lang="ko-KR" altLang="en-US" sz="1400" dirty="0" smtClean="0"/>
                        <a:t>일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11/13(</a:t>
                      </a:r>
                      <a:r>
                        <a:rPr lang="ko-KR" altLang="en-US" sz="1400" dirty="0" smtClean="0"/>
                        <a:t>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11/14(</a:t>
                      </a:r>
                      <a:r>
                        <a:rPr lang="ko-KR" altLang="en-US" sz="1400" dirty="0" smtClean="0"/>
                        <a:t>화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008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대관자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err="1" smtClean="0"/>
                        <a:t>대관자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수정 삭제</a:t>
                      </a:r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대관자</a:t>
                      </a:r>
                      <a:r>
                        <a:rPr lang="ko-KR" altLang="en-US" sz="1000" b="0" dirty="0" smtClean="0"/>
                        <a:t> 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점검</a:t>
                      </a:r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등록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등록 조회 삭제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조회 삭제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dirty="0" smtClean="0"/>
                        <a:t>대관 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결제확인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 대여신청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대관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 점검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VO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42192"/>
              </p:ext>
            </p:extLst>
          </p:nvPr>
        </p:nvGraphicFramePr>
        <p:xfrm>
          <a:off x="2784094" y="5157192"/>
          <a:ext cx="7704858" cy="1670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2845"/>
                <a:gridCol w="1012845"/>
                <a:gridCol w="1012845"/>
                <a:gridCol w="1137929"/>
                <a:gridCol w="1183438"/>
                <a:gridCol w="1172478"/>
                <a:gridCol w="1172478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2/15(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수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2/16(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2/17(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2/18(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2/19(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일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2/20(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2/21(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008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대여신청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대여등록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대여신청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대여등록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대여등록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대여조회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DAO</a:t>
                      </a:r>
                    </a:p>
                    <a:p>
                      <a:pPr latinLnBrk="1"/>
                      <a:r>
                        <a:rPr lang="ko-KR" altLang="en-US" sz="1000" b="0" dirty="0" smtClean="0"/>
                        <a:t>대여</a:t>
                      </a:r>
                      <a:r>
                        <a:rPr lang="en-US" altLang="ko-KR" sz="1000" b="0" dirty="0" smtClean="0"/>
                        <a:t>VO</a:t>
                      </a:r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대여삭제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-</a:t>
                      </a:r>
                      <a:r>
                        <a:rPr lang="ko-KR" altLang="en-US" sz="1000" b="0" dirty="0" smtClean="0"/>
                        <a:t>대여 결제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컨트롤러 점검</a:t>
                      </a:r>
                      <a:endParaRPr lang="en-US" altLang="ko-KR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모든 클래스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기능 </a:t>
                      </a:r>
                      <a:r>
                        <a:rPr lang="en-US" altLang="ko-KR" sz="1000" b="0" dirty="0" smtClean="0"/>
                        <a:t>Test</a:t>
                      </a:r>
                      <a:r>
                        <a:rPr lang="ko-KR" altLang="en-US" sz="1000" b="0" dirty="0" smtClean="0"/>
                        <a:t> 및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UI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ko-KR" altLang="en-US" sz="1000" b="0" baseline="0" dirty="0" smtClean="0"/>
                        <a:t>최종 점검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/>
                        <a:t>개체관계도</a:t>
                      </a:r>
                      <a:endParaRPr lang="en-US" altLang="ko-KR" sz="1000" b="0" dirty="0" smtClean="0"/>
                    </a:p>
                    <a:p>
                      <a:pPr algn="l" latinLnBrk="1"/>
                      <a:r>
                        <a:rPr lang="ko-KR" altLang="en-US" sz="1000" b="0" dirty="0" smtClean="0"/>
                        <a:t>논리적</a:t>
                      </a:r>
                      <a:r>
                        <a:rPr lang="en-US" altLang="ko-KR" sz="1000" b="0" dirty="0" smtClean="0"/>
                        <a:t>ERD</a:t>
                      </a:r>
                    </a:p>
                    <a:p>
                      <a:pPr algn="l" latinLnBrk="1"/>
                      <a:r>
                        <a:rPr lang="ko-KR" altLang="en-US" sz="1000" b="0" dirty="0" smtClean="0"/>
                        <a:t>물리적</a:t>
                      </a:r>
                      <a:r>
                        <a:rPr lang="en-US" altLang="ko-KR" sz="1000" b="0" dirty="0" smtClean="0"/>
                        <a:t>ERD</a:t>
                      </a:r>
                    </a:p>
                    <a:p>
                      <a:pPr algn="l" latinLnBrk="1"/>
                      <a:r>
                        <a:rPr lang="en-US" altLang="ko-KR" sz="1000" b="0" dirty="0" smtClean="0"/>
                        <a:t>Use</a:t>
                      </a:r>
                      <a:r>
                        <a:rPr lang="en-US" altLang="ko-KR" sz="1000" b="0" baseline="0" dirty="0" smtClean="0"/>
                        <a:t> Case Diagram </a:t>
                      </a:r>
                      <a:r>
                        <a:rPr lang="ko-KR" altLang="en-US" sz="1000" b="0" baseline="0" dirty="0" smtClean="0"/>
                        <a:t>작성</a:t>
                      </a:r>
                      <a:endParaRPr lang="ko-KR" altLang="en-US" sz="1000" b="0" dirty="0" smtClean="0"/>
                    </a:p>
                    <a:p>
                      <a:pPr latinLnBrk="1"/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0" dirty="0" smtClean="0"/>
                        <a:t>PPT </a:t>
                      </a:r>
                      <a:r>
                        <a:rPr lang="ko-KR" altLang="en-US" sz="1000" b="0" dirty="0" smtClean="0"/>
                        <a:t>작성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PPT </a:t>
                      </a:r>
                      <a:r>
                        <a:rPr lang="ko-KR" altLang="en-US" sz="1000" b="0" dirty="0" smtClean="0"/>
                        <a:t>발표</a:t>
                      </a:r>
                      <a:endParaRPr lang="ko-KR" altLang="en-US" sz="10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76300" y="1117600"/>
            <a:ext cx="2019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개발 일정</a:t>
            </a:r>
            <a:endParaRPr lang="ko-KR" altLang="en-US" sz="2600" spc="-150" dirty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69435"/>
            <a:ext cx="6070600" cy="620077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33265" y="1733265"/>
            <a:ext cx="9021171" cy="462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>
              <a:lnSpc>
                <a:spcPct val="150000"/>
              </a:lnSpc>
            </a:pP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개발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OS : Windows 10 Home</a:t>
            </a:r>
          </a:p>
          <a:p>
            <a:pPr eaLnBrk="0">
              <a:lnSpc>
                <a:spcPct val="150000"/>
              </a:lnSpc>
            </a:pP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개발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</a:t>
            </a: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언어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: Java 8, FX 2.4.0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DBMS : Oracle 11g 11.2.0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개발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Tool : Eclipse </a:t>
            </a:r>
            <a:r>
              <a:rPr lang="en-US" altLang="ko-KR" sz="2500" dirty="0" smtClean="0">
                <a:latin typeface="한컴 솔잎 M" pitchFamily="18" charset="-127"/>
                <a:ea typeface="한컴 솔잎 M" pitchFamily="18" charset="-127"/>
              </a:rPr>
              <a:t>Oxygen Release (4.7.0)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SQL Developer 4.15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데이터베이스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</a:t>
            </a: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모델링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: </a:t>
            </a: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ERwin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7.3.0.1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UML : </a:t>
            </a: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StarUML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2.8.0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ClassDiagram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: </a:t>
            </a:r>
            <a:r>
              <a:rPr lang="en-US" altLang="ko-KR" sz="2500" spc="300" dirty="0" err="1" smtClean="0">
                <a:latin typeface="한컴 솔잎 M" pitchFamily="18" charset="-127"/>
                <a:ea typeface="한컴 솔잎 M" pitchFamily="18" charset="-127"/>
              </a:rPr>
              <a:t>ObjectAid</a:t>
            </a:r>
            <a:r>
              <a:rPr lang="en-US" altLang="ko-KR" sz="2500" spc="300" dirty="0" smtClean="0">
                <a:latin typeface="한컴 솔잎 M" pitchFamily="18" charset="-127"/>
                <a:ea typeface="한컴 솔잎 M" pitchFamily="18" charset="-127"/>
              </a:rPr>
              <a:t> UML 1.2.2</a:t>
            </a:r>
            <a:endParaRPr lang="ko-KR" altLang="en-US" sz="2500" dirty="0" smtClean="0">
              <a:latin typeface="한컴 솔잎 M" pitchFamily="18" charset="-127"/>
              <a:ea typeface="한컴 솔잎 M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3697878" cy="1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99293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개발일정 및 개발환경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408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642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300" y="1117600"/>
            <a:ext cx="2019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개발 환경</a:t>
            </a:r>
            <a:endParaRPr lang="ko-KR" altLang="en-US" sz="2600" spc="-150" dirty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직선 연결선 115"/>
          <p:cNvCxnSpPr/>
          <p:nvPr/>
        </p:nvCxnSpPr>
        <p:spPr>
          <a:xfrm>
            <a:off x="9329580" y="5688080"/>
            <a:ext cx="723900" cy="158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V="1">
            <a:off x="9278780" y="4964180"/>
            <a:ext cx="939800" cy="2540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V="1">
            <a:off x="9266080" y="4251166"/>
            <a:ext cx="812800" cy="14514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42280" y="3529080"/>
            <a:ext cx="1003300" cy="158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V="1">
            <a:off x="9240680" y="2805180"/>
            <a:ext cx="533400" cy="1270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5849780" y="42529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849780" y="33385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4186080" y="3808480"/>
            <a:ext cx="3302000" cy="1588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5278280" y="45704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5519580" y="54594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265580" y="37830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278280" y="2957580"/>
            <a:ext cx="571500" cy="1270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2039780" y="4430780"/>
            <a:ext cx="571500" cy="12700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065180" y="3706880"/>
            <a:ext cx="571500" cy="12700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065180" y="2995680"/>
            <a:ext cx="571500" cy="12700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300" y="1117600"/>
            <a:ext cx="2019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개체 관계도</a:t>
            </a:r>
            <a:endParaRPr lang="ko-KR" altLang="en-US" sz="2600" spc="-150" dirty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141380" y="1662180"/>
            <a:ext cx="1219200" cy="736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err="1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대관자</a:t>
            </a:r>
            <a:endParaRPr lang="ko-KR" altLang="en-US" sz="2300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5519580" y="1458980"/>
            <a:ext cx="1778000" cy="10527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대관</a:t>
            </a:r>
            <a:endParaRPr lang="ko-KR" altLang="en-US" sz="2300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4980" y="1624080"/>
            <a:ext cx="1422400" cy="736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장비대여</a:t>
            </a:r>
            <a:endParaRPr lang="ko-KR" altLang="en-US" sz="2300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rot="5400000">
            <a:off x="1354774" y="3427480"/>
            <a:ext cx="1955006" cy="794"/>
          </a:xfrm>
          <a:prstGeom prst="line">
            <a:avLst/>
          </a:prstGeom>
          <a:ln>
            <a:solidFill>
              <a:schemeClr val="accent1">
                <a:alpha val="78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4" idx="3"/>
          </p:cNvCxnSpPr>
          <p:nvPr/>
        </p:nvCxnSpPr>
        <p:spPr>
          <a:xfrm flipV="1">
            <a:off x="3360580" y="1998030"/>
            <a:ext cx="2159000" cy="32450"/>
          </a:xfrm>
          <a:prstGeom prst="straightConnector1">
            <a:avLst/>
          </a:prstGeom>
          <a:ln w="19050" cap="flat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</p:cNvCxnSpPr>
          <p:nvPr/>
        </p:nvCxnSpPr>
        <p:spPr>
          <a:xfrm flipV="1">
            <a:off x="7297580" y="1979680"/>
            <a:ext cx="1981200" cy="5650"/>
          </a:xfrm>
          <a:prstGeom prst="straightConnector1">
            <a:avLst/>
          </a:prstGeom>
          <a:ln w="19050" cap="flat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16200000" flipH="1">
            <a:off x="7698424" y="4196624"/>
            <a:ext cx="3682206" cy="11906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706280" y="2601980"/>
            <a:ext cx="14859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대관자명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7080" y="3351280"/>
            <a:ext cx="14224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단체명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69780" y="4113280"/>
            <a:ext cx="14224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공연명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509680" y="4138680"/>
            <a:ext cx="13970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사업자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496980" y="3376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연락처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84280" y="2614680"/>
            <a:ext cx="14351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224180" y="2614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236880" y="34401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대관자명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236880" y="4265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공연장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262280" y="51165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시작일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989480" y="2995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종료일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027580" y="51038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014880" y="39100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총액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9710580" y="24368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945280" y="24368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9748680" y="31607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조명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8999380" y="59293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9837580" y="53324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총액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9812180" y="46085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총 대여수량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9774080" y="3884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음향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957980" y="53832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반납일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957980" y="46466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대여일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7957980" y="31734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945280" y="3910080"/>
            <a:ext cx="14097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대관자명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795180" y="3224280"/>
            <a:ext cx="1333499" cy="1588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4274980" y="3236980"/>
            <a:ext cx="1333499" cy="1588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8021480" y="3059180"/>
            <a:ext cx="1333499" cy="1588"/>
          </a:xfrm>
          <a:prstGeom prst="line">
            <a:avLst/>
          </a:prstGeom>
          <a:ln w="22225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250" t="13672" r="26563" b="48047"/>
          <a:stretch>
            <a:fillRect/>
          </a:stretch>
        </p:blipFill>
        <p:spPr bwMode="auto">
          <a:xfrm>
            <a:off x="1689100" y="2095500"/>
            <a:ext cx="8889999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73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300" y="1117600"/>
            <a:ext cx="2019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테이블 설계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Logical</a:t>
            </a:r>
            <a:endParaRPr lang="ko-KR" altLang="en-US" sz="2600" spc="-150" dirty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alfo8-24\Desktop\8ffeb2036bfa19829dc7b314bfb34c6f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84900" y="-1870383"/>
            <a:ext cx="6070600" cy="6200775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453278" cy="14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922" y="373893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프로그램 구조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300" y="1117600"/>
            <a:ext cx="2019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- </a:t>
            </a:r>
            <a:r>
              <a:rPr lang="ko-KR" altLang="en-US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테이블 설계</a:t>
            </a:r>
            <a:endParaRPr lang="en-US" altLang="ko-KR" sz="2600" spc="-150" dirty="0" smtClean="0">
              <a:solidFill>
                <a:schemeClr val="accent1">
                  <a:lumMod val="75000"/>
                </a:schemeClr>
              </a:solidFill>
              <a:latin typeface="한컴 솔잎 B" pitchFamily="18" charset="-127"/>
              <a:ea typeface="한컴 솔잎 B" pitchFamily="18" charset="-127"/>
            </a:endParaRPr>
          </a:p>
          <a:p>
            <a:pPr algn="ctr"/>
            <a:r>
              <a:rPr lang="en-US" altLang="ko-KR" sz="2600" spc="-150" dirty="0" smtClean="0">
                <a:solidFill>
                  <a:schemeClr val="accent1">
                    <a:lumMod val="75000"/>
                  </a:schemeClr>
                </a:solidFill>
                <a:latin typeface="한컴 솔잎 B" pitchFamily="18" charset="-127"/>
                <a:ea typeface="한컴 솔잎 B" pitchFamily="18" charset="-127"/>
              </a:rPr>
              <a:t>  Physical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332" y="44814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한컴 솔잎 B" pitchFamily="18" charset="-127"/>
                <a:ea typeface="한컴 솔잎 B" pitchFamily="18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한컴 솔잎 B" pitchFamily="18" charset="-127"/>
              <a:ea typeface="한컴 솔잎 B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959992" y="144941"/>
            <a:ext cx="360000" cy="0"/>
          </a:xfrm>
          <a:prstGeom prst="line">
            <a:avLst/>
          </a:prstGeom>
          <a:ln w="44450" cap="rnd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04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97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917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23592" y="15334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3854" t="19791" r="2917" b="51172"/>
          <a:stretch>
            <a:fillRect/>
          </a:stretch>
        </p:blipFill>
        <p:spPr bwMode="auto">
          <a:xfrm>
            <a:off x="787400" y="2044700"/>
            <a:ext cx="1074802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1391</Words>
  <Application>Microsoft Office PowerPoint</Application>
  <PresentationFormat>사용자 지정</PresentationFormat>
  <Paragraphs>427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굴림</vt:lpstr>
      <vt:lpstr>Arial</vt:lpstr>
      <vt:lpstr>나눔스퀘어 Bold</vt:lpstr>
      <vt:lpstr>한컴 솔잎 B</vt:lpstr>
      <vt:lpstr>맑은 고딕</vt:lpstr>
      <vt:lpstr>Wingdings</vt:lpstr>
      <vt:lpstr>HY동녘B</vt:lpstr>
      <vt:lpstr>한컴 솔잎 M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user</cp:lastModifiedBy>
  <cp:revision>126</cp:revision>
  <dcterms:created xsi:type="dcterms:W3CDTF">2017-05-29T09:12:16Z</dcterms:created>
  <dcterms:modified xsi:type="dcterms:W3CDTF">2018-04-04T14:15:20Z</dcterms:modified>
</cp:coreProperties>
</file>